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lvl1pPr algn="ctr" defTabSz="584200">
      <a:defRPr sz="3200">
        <a:solidFill>
          <a:srgbClr val="546056"/>
        </a:solidFill>
        <a:latin typeface="Palatino"/>
        <a:ea typeface="Palatino"/>
        <a:cs typeface="Palatino"/>
        <a:sym typeface="Palatino"/>
      </a:defRPr>
    </a:lvl1pPr>
    <a:lvl2pPr algn="ctr" defTabSz="584200">
      <a:defRPr sz="3200">
        <a:solidFill>
          <a:srgbClr val="546056"/>
        </a:solidFill>
        <a:latin typeface="Palatino"/>
        <a:ea typeface="Palatino"/>
        <a:cs typeface="Palatino"/>
        <a:sym typeface="Palatino"/>
      </a:defRPr>
    </a:lvl2pPr>
    <a:lvl3pPr algn="ctr" defTabSz="584200">
      <a:defRPr sz="3200">
        <a:solidFill>
          <a:srgbClr val="546056"/>
        </a:solidFill>
        <a:latin typeface="Palatino"/>
        <a:ea typeface="Palatino"/>
        <a:cs typeface="Palatino"/>
        <a:sym typeface="Palatino"/>
      </a:defRPr>
    </a:lvl3pPr>
    <a:lvl4pPr algn="ctr" defTabSz="584200">
      <a:defRPr sz="3200">
        <a:solidFill>
          <a:srgbClr val="546056"/>
        </a:solidFill>
        <a:latin typeface="Palatino"/>
        <a:ea typeface="Palatino"/>
        <a:cs typeface="Palatino"/>
        <a:sym typeface="Palatino"/>
      </a:defRPr>
    </a:lvl4pPr>
    <a:lvl5pPr algn="ctr" defTabSz="584200">
      <a:defRPr sz="3200">
        <a:solidFill>
          <a:srgbClr val="546056"/>
        </a:solidFill>
        <a:latin typeface="Palatino"/>
        <a:ea typeface="Palatino"/>
        <a:cs typeface="Palatino"/>
        <a:sym typeface="Palatino"/>
      </a:defRPr>
    </a:lvl5pPr>
    <a:lvl6pPr algn="ctr" defTabSz="584200">
      <a:defRPr sz="3200">
        <a:solidFill>
          <a:srgbClr val="546056"/>
        </a:solidFill>
        <a:latin typeface="Palatino"/>
        <a:ea typeface="Palatino"/>
        <a:cs typeface="Palatino"/>
        <a:sym typeface="Palatino"/>
      </a:defRPr>
    </a:lvl6pPr>
    <a:lvl7pPr algn="ctr" defTabSz="584200">
      <a:defRPr sz="3200">
        <a:solidFill>
          <a:srgbClr val="546056"/>
        </a:solidFill>
        <a:latin typeface="Palatino"/>
        <a:ea typeface="Palatino"/>
        <a:cs typeface="Palatino"/>
        <a:sym typeface="Palatino"/>
      </a:defRPr>
    </a:lvl7pPr>
    <a:lvl8pPr algn="ctr" defTabSz="584200">
      <a:defRPr sz="3200">
        <a:solidFill>
          <a:srgbClr val="546056"/>
        </a:solidFill>
        <a:latin typeface="Palatino"/>
        <a:ea typeface="Palatino"/>
        <a:cs typeface="Palatino"/>
        <a:sym typeface="Palatino"/>
      </a:defRPr>
    </a:lvl8pPr>
    <a:lvl9pPr algn="ctr" defTabSz="584200">
      <a:defRPr sz="3200">
        <a:solidFill>
          <a:srgbClr val="546056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D2DBEB"/>
          </a:solidFill>
        </a:fill>
      </a:tcStyle>
    </a:wholeTbl>
    <a:band2H>
      <a:tcTxStyle b="def" i="def"/>
      <a:tcStyle>
        <a:tcBdr/>
        <a:fill>
          <a:solidFill>
            <a:srgbClr val="EAEEF5"/>
          </a:solidFill>
        </a:fill>
      </a:tcStyle>
    </a:band2H>
    <a:firstCol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648FC7"/>
          </a:solidFill>
        </a:fill>
      </a:tcStyle>
    </a:firstCol>
    <a:lastRow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381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648FC7"/>
          </a:solidFill>
        </a:fill>
      </a:tcStyle>
    </a:lastRow>
    <a:firstRow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381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648FC7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F3E7D0"/>
          </a:solidFill>
        </a:fill>
      </a:tcStyle>
    </a:wholeTbl>
    <a:band2H>
      <a:tcTxStyle b="def" i="def"/>
      <a:tcStyle>
        <a:tcBdr/>
        <a:fill>
          <a:solidFill>
            <a:srgbClr val="F9F3E9"/>
          </a:solidFill>
        </a:fill>
      </a:tcStyle>
    </a:band2H>
    <a:firstCol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E0BC59"/>
          </a:solidFill>
        </a:fill>
      </a:tcStyle>
    </a:firstCol>
    <a:lastRow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381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E0BC59"/>
          </a:solidFill>
        </a:fill>
      </a:tcStyle>
    </a:lastRow>
    <a:firstRow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381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E0BC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DBD6E3"/>
          </a:solidFill>
        </a:fill>
      </a:tcStyle>
    </a:wholeTbl>
    <a:band2H>
      <a:tcTxStyle b="def" i="def"/>
      <a:tcStyle>
        <a:tcBdr/>
        <a:fill>
          <a:solidFill>
            <a:srgbClr val="EEECF2"/>
          </a:solidFill>
        </a:fill>
      </a:tcStyle>
    </a:band2H>
    <a:firstCol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927AB0"/>
          </a:solidFill>
        </a:fill>
      </a:tcStyle>
    </a:firstCol>
    <a:lastRow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381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927AB0"/>
          </a:solidFill>
        </a:fill>
      </a:tcStyle>
    </a:lastRow>
    <a:firstRow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381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927AB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600C52"/>
          </a:solidFill>
        </a:fill>
      </a:tcStyle>
    </a:band2H>
    <a:firstCol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48FC7"/>
          </a:solidFill>
        </a:fill>
      </a:tcStyle>
    </a:firstCol>
    <a:lastRow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46056"/>
              </a:solidFill>
              <a:prstDash val="solid"/>
              <a:bevel/>
            </a:ln>
          </a:top>
          <a:bottom>
            <a:ln w="25400" cap="flat">
              <a:solidFill>
                <a:srgbClr val="546056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0C52"/>
          </a:solidFill>
        </a:fill>
      </a:tcStyle>
    </a:lastRow>
    <a:firstRow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46056"/>
              </a:solidFill>
              <a:prstDash val="solid"/>
              <a:bevel/>
            </a:ln>
          </a:top>
          <a:bottom>
            <a:ln w="25400" cap="flat">
              <a:solidFill>
                <a:srgbClr val="546056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48FC7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CFD1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546056"/>
          </a:solidFill>
        </a:fill>
      </a:tcStyle>
    </a:firstCol>
    <a:lastRow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38100" cap="flat">
              <a:solidFill>
                <a:srgbClr val="600C52"/>
              </a:solidFill>
              <a:prstDash val="solid"/>
              <a:bevel/>
            </a:ln>
          </a:top>
          <a:bottom>
            <a:ln w="127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546056"/>
          </a:solidFill>
        </a:fill>
      </a:tcStyle>
    </a:lastRow>
    <a:firstRow>
      <a:tcTxStyle b="on" i="on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bevel/>
            </a:ln>
          </a:left>
          <a:right>
            <a:ln w="12700" cap="flat">
              <a:solidFill>
                <a:srgbClr val="600C52"/>
              </a:solidFill>
              <a:prstDash val="solid"/>
              <a:bevel/>
            </a:ln>
          </a:right>
          <a:top>
            <a:ln w="12700" cap="flat">
              <a:solidFill>
                <a:srgbClr val="600C52"/>
              </a:solidFill>
              <a:prstDash val="solid"/>
              <a:bevel/>
            </a:ln>
          </a:top>
          <a:bottom>
            <a:ln w="38100" cap="flat">
              <a:solidFill>
                <a:srgbClr val="600C52"/>
              </a:solidFill>
              <a:prstDash val="solid"/>
              <a:bevel/>
            </a:ln>
          </a:bottom>
          <a:insideH>
            <a:ln w="12700" cap="flat">
              <a:solidFill>
                <a:srgbClr val="600C52"/>
              </a:solidFill>
              <a:prstDash val="solid"/>
              <a:bevel/>
            </a:ln>
          </a:insideH>
          <a:insideV>
            <a:ln w="12700" cap="flat">
              <a:solidFill>
                <a:srgbClr val="600C52"/>
              </a:solidFill>
              <a:prstDash val="solid"/>
              <a:bevel/>
            </a:ln>
          </a:insideV>
        </a:tcBdr>
        <a:fill>
          <a:solidFill>
            <a:srgbClr val="546056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546056"/>
              </a:solidFill>
              <a:prstDash val="solid"/>
              <a:bevel/>
            </a:ln>
          </a:left>
          <a:right>
            <a:ln w="12700" cap="flat">
              <a:solidFill>
                <a:srgbClr val="546056"/>
              </a:solidFill>
              <a:prstDash val="solid"/>
              <a:bevel/>
            </a:ln>
          </a:right>
          <a:top>
            <a:ln w="12700" cap="flat">
              <a:solidFill>
                <a:srgbClr val="546056"/>
              </a:solidFill>
              <a:prstDash val="solid"/>
              <a:bevel/>
            </a:ln>
          </a:top>
          <a:bottom>
            <a:ln w="12700" cap="flat">
              <a:solidFill>
                <a:srgbClr val="546056"/>
              </a:solidFill>
              <a:prstDash val="solid"/>
              <a:bevel/>
            </a:ln>
          </a:bottom>
          <a:insideH>
            <a:ln w="12700" cap="flat">
              <a:solidFill>
                <a:srgbClr val="546056"/>
              </a:solidFill>
              <a:prstDash val="solid"/>
              <a:bevel/>
            </a:ln>
          </a:insideH>
          <a:insideV>
            <a:ln w="12700" cap="flat">
              <a:solidFill>
                <a:srgbClr val="546056"/>
              </a:solidFill>
              <a:prstDash val="solid"/>
              <a:bevel/>
            </a:ln>
          </a:insideV>
        </a:tcBdr>
        <a:fill>
          <a:solidFill>
            <a:srgbClr val="546056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546056"/>
              </a:solidFill>
              <a:prstDash val="solid"/>
              <a:bevel/>
            </a:ln>
          </a:left>
          <a:right>
            <a:ln w="12700" cap="flat">
              <a:solidFill>
                <a:srgbClr val="546056"/>
              </a:solidFill>
              <a:prstDash val="solid"/>
              <a:bevel/>
            </a:ln>
          </a:right>
          <a:top>
            <a:ln w="12700" cap="flat">
              <a:solidFill>
                <a:srgbClr val="546056"/>
              </a:solidFill>
              <a:prstDash val="solid"/>
              <a:bevel/>
            </a:ln>
          </a:top>
          <a:bottom>
            <a:ln w="12700" cap="flat">
              <a:solidFill>
                <a:srgbClr val="546056"/>
              </a:solidFill>
              <a:prstDash val="solid"/>
              <a:bevel/>
            </a:ln>
          </a:bottom>
          <a:insideH>
            <a:ln w="12700" cap="flat">
              <a:solidFill>
                <a:srgbClr val="546056"/>
              </a:solidFill>
              <a:prstDash val="solid"/>
              <a:bevel/>
            </a:ln>
          </a:insideH>
          <a:insideV>
            <a:ln w="12700" cap="flat">
              <a:solidFill>
                <a:srgbClr val="546056"/>
              </a:solidFill>
              <a:prstDash val="solid"/>
              <a:bevel/>
            </a:ln>
          </a:insideV>
        </a:tcBdr>
        <a:fill>
          <a:solidFill>
            <a:srgbClr val="546056">
              <a:alpha val="20000"/>
            </a:srgbClr>
          </a:solidFill>
        </a:fill>
      </a:tcStyle>
    </a:firstCol>
    <a:lastRow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546056"/>
              </a:solidFill>
              <a:prstDash val="solid"/>
              <a:bevel/>
            </a:ln>
          </a:left>
          <a:right>
            <a:ln w="12700" cap="flat">
              <a:solidFill>
                <a:srgbClr val="546056"/>
              </a:solidFill>
              <a:prstDash val="solid"/>
              <a:bevel/>
            </a:ln>
          </a:right>
          <a:top>
            <a:ln w="50800" cap="flat">
              <a:solidFill>
                <a:srgbClr val="546056"/>
              </a:solidFill>
              <a:prstDash val="solid"/>
              <a:bevel/>
            </a:ln>
          </a:top>
          <a:bottom>
            <a:ln w="12700" cap="flat">
              <a:solidFill>
                <a:srgbClr val="546056"/>
              </a:solidFill>
              <a:prstDash val="solid"/>
              <a:bevel/>
            </a:ln>
          </a:bottom>
          <a:insideH>
            <a:ln w="12700" cap="flat">
              <a:solidFill>
                <a:srgbClr val="546056"/>
              </a:solidFill>
              <a:prstDash val="solid"/>
              <a:bevel/>
            </a:ln>
          </a:insideH>
          <a:insideV>
            <a:ln w="12700" cap="flat">
              <a:solidFill>
                <a:srgbClr val="546056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546056"/>
              </a:solidFill>
              <a:prstDash val="solid"/>
              <a:bevel/>
            </a:ln>
          </a:left>
          <a:right>
            <a:ln w="12700" cap="flat">
              <a:solidFill>
                <a:srgbClr val="546056"/>
              </a:solidFill>
              <a:prstDash val="solid"/>
              <a:bevel/>
            </a:ln>
          </a:right>
          <a:top>
            <a:ln w="12700" cap="flat">
              <a:solidFill>
                <a:srgbClr val="546056"/>
              </a:solidFill>
              <a:prstDash val="solid"/>
              <a:bevel/>
            </a:ln>
          </a:top>
          <a:bottom>
            <a:ln w="25400" cap="flat">
              <a:solidFill>
                <a:srgbClr val="546056"/>
              </a:solidFill>
              <a:prstDash val="solid"/>
              <a:bevel/>
            </a:ln>
          </a:bottom>
          <a:insideH>
            <a:ln w="12700" cap="flat">
              <a:solidFill>
                <a:srgbClr val="546056"/>
              </a:solidFill>
              <a:prstDash val="solid"/>
              <a:bevel/>
            </a:ln>
          </a:insideH>
          <a:insideV>
            <a:ln w="12700" cap="flat">
              <a:solidFill>
                <a:srgbClr val="546056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647700" y="0"/>
            <a:ext cx="11709400" cy="50038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47700" y="5207000"/>
            <a:ext cx="11709400" cy="383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647700" y="0"/>
            <a:ext cx="5600700" cy="51816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647700" y="5435600"/>
            <a:ext cx="5600700" cy="4318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647700" y="0"/>
            <a:ext cx="11709400" cy="2336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One</a:t>
            </a:r>
            <a:endParaRPr sz="43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Two</a:t>
            </a:r>
            <a:endParaRPr sz="43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Three</a:t>
            </a:r>
            <a:endParaRPr sz="43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Four</a:t>
            </a:r>
            <a:endParaRPr sz="43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647700" y="2269066"/>
            <a:ext cx="5600700" cy="7196668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One</a:t>
            </a:r>
            <a:endParaRPr sz="32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Two</a:t>
            </a:r>
            <a:endParaRPr sz="32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Three</a:t>
            </a:r>
            <a:endParaRPr sz="32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Four</a:t>
            </a:r>
            <a:endParaRPr sz="32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One</a:t>
            </a:r>
            <a:endParaRPr sz="43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Two</a:t>
            </a:r>
            <a:endParaRPr sz="43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Three</a:t>
            </a:r>
            <a:endParaRPr sz="43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Four</a:t>
            </a:r>
            <a:endParaRPr sz="43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7700" y="67733"/>
            <a:ext cx="11709400" cy="220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47700" y="2269066"/>
            <a:ext cx="11709400" cy="719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One</a:t>
            </a:r>
            <a:endParaRPr sz="43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Two</a:t>
            </a:r>
            <a:endParaRPr sz="43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Three</a:t>
            </a:r>
            <a:endParaRPr sz="43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Four</a:t>
            </a:r>
            <a:endParaRPr sz="43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spd="med" advClick="1"/>
  <p:txStyles>
    <p:titleStyle>
      <a:lvl1pPr defTabSz="584200">
        <a:defRPr sz="7000">
          <a:solidFill>
            <a:srgbClr val="FFFFFF">
              <a:alpha val="95000"/>
            </a:srgbClr>
          </a:solidFill>
          <a:latin typeface="Palatino"/>
          <a:ea typeface="Palatino"/>
          <a:cs typeface="Palatino"/>
          <a:sym typeface="Palatino"/>
        </a:defRPr>
      </a:lvl1pPr>
      <a:lvl2pPr defTabSz="584200">
        <a:defRPr sz="7000">
          <a:solidFill>
            <a:srgbClr val="FFFFFF">
              <a:alpha val="95000"/>
            </a:srgbClr>
          </a:solidFill>
          <a:latin typeface="Palatino"/>
          <a:ea typeface="Palatino"/>
          <a:cs typeface="Palatino"/>
          <a:sym typeface="Palatino"/>
        </a:defRPr>
      </a:lvl2pPr>
      <a:lvl3pPr defTabSz="584200">
        <a:defRPr sz="7000">
          <a:solidFill>
            <a:srgbClr val="FFFFFF">
              <a:alpha val="95000"/>
            </a:srgbClr>
          </a:solidFill>
          <a:latin typeface="Palatino"/>
          <a:ea typeface="Palatino"/>
          <a:cs typeface="Palatino"/>
          <a:sym typeface="Palatino"/>
        </a:defRPr>
      </a:lvl3pPr>
      <a:lvl4pPr defTabSz="584200">
        <a:defRPr sz="7000">
          <a:solidFill>
            <a:srgbClr val="FFFFFF">
              <a:alpha val="95000"/>
            </a:srgbClr>
          </a:solidFill>
          <a:latin typeface="Palatino"/>
          <a:ea typeface="Palatino"/>
          <a:cs typeface="Palatino"/>
          <a:sym typeface="Palatino"/>
        </a:defRPr>
      </a:lvl4pPr>
      <a:lvl5pPr defTabSz="584200">
        <a:defRPr sz="7000">
          <a:solidFill>
            <a:srgbClr val="FFFFFF">
              <a:alpha val="95000"/>
            </a:srgbClr>
          </a:solidFill>
          <a:latin typeface="Palatino"/>
          <a:ea typeface="Palatino"/>
          <a:cs typeface="Palatino"/>
          <a:sym typeface="Palatino"/>
        </a:defRPr>
      </a:lvl5pPr>
      <a:lvl6pPr defTabSz="584200">
        <a:defRPr sz="7000">
          <a:solidFill>
            <a:srgbClr val="FFFFFF">
              <a:alpha val="95000"/>
            </a:srgbClr>
          </a:solidFill>
          <a:latin typeface="Palatino"/>
          <a:ea typeface="Palatino"/>
          <a:cs typeface="Palatino"/>
          <a:sym typeface="Palatino"/>
        </a:defRPr>
      </a:lvl6pPr>
      <a:lvl7pPr defTabSz="584200">
        <a:defRPr sz="7000">
          <a:solidFill>
            <a:srgbClr val="FFFFFF">
              <a:alpha val="95000"/>
            </a:srgbClr>
          </a:solidFill>
          <a:latin typeface="Palatino"/>
          <a:ea typeface="Palatino"/>
          <a:cs typeface="Palatino"/>
          <a:sym typeface="Palatino"/>
        </a:defRPr>
      </a:lvl7pPr>
      <a:lvl8pPr defTabSz="584200">
        <a:defRPr sz="7000">
          <a:solidFill>
            <a:srgbClr val="FFFFFF">
              <a:alpha val="95000"/>
            </a:srgbClr>
          </a:solidFill>
          <a:latin typeface="Palatino"/>
          <a:ea typeface="Palatino"/>
          <a:cs typeface="Palatino"/>
          <a:sym typeface="Palatino"/>
        </a:defRPr>
      </a:lvl8pPr>
      <a:lvl9pPr defTabSz="584200">
        <a:defRPr sz="7000">
          <a:solidFill>
            <a:srgbClr val="FFFFFF">
              <a:alpha val="95000"/>
            </a:srgbClr>
          </a:solidFill>
          <a:latin typeface="Palatino"/>
          <a:ea typeface="Palatino"/>
          <a:cs typeface="Palatino"/>
          <a:sym typeface="Palatino"/>
        </a:defRPr>
      </a:lvl9pPr>
    </p:titleStyle>
    <p:bodyStyle>
      <a:lvl1pPr marL="5334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Palatino"/>
          <a:ea typeface="Palatino"/>
          <a:cs typeface="Palatino"/>
          <a:sym typeface="Palatino"/>
        </a:defRPr>
      </a:lvl1pPr>
      <a:lvl2pPr marL="10668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Palatino"/>
          <a:ea typeface="Palatino"/>
          <a:cs typeface="Palatino"/>
          <a:sym typeface="Palatino"/>
        </a:defRPr>
      </a:lvl2pPr>
      <a:lvl3pPr marL="16002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Palatino"/>
          <a:ea typeface="Palatino"/>
          <a:cs typeface="Palatino"/>
          <a:sym typeface="Palatino"/>
        </a:defRPr>
      </a:lvl3pPr>
      <a:lvl4pPr marL="21336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Palatino"/>
          <a:ea typeface="Palatino"/>
          <a:cs typeface="Palatino"/>
          <a:sym typeface="Palatino"/>
        </a:defRPr>
      </a:lvl4pPr>
      <a:lvl5pPr marL="26670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Palatino"/>
          <a:ea typeface="Palatino"/>
          <a:cs typeface="Palatino"/>
          <a:sym typeface="Palatino"/>
        </a:defRPr>
      </a:lvl5pPr>
      <a:lvl6pPr marL="32004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Palatino"/>
          <a:ea typeface="Palatino"/>
          <a:cs typeface="Palatino"/>
          <a:sym typeface="Palatino"/>
        </a:defRPr>
      </a:lvl6pPr>
      <a:lvl7pPr marL="37338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Palatino"/>
          <a:ea typeface="Palatino"/>
          <a:cs typeface="Palatino"/>
          <a:sym typeface="Palatino"/>
        </a:defRPr>
      </a:lvl7pPr>
      <a:lvl8pPr marL="42672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Palatino"/>
          <a:ea typeface="Palatino"/>
          <a:cs typeface="Palatino"/>
          <a:sym typeface="Palatino"/>
        </a:defRPr>
      </a:lvl8pPr>
      <a:lvl9pPr marL="48006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/>
          <a:lstStyle>
            <a:lvl1pPr>
              <a:defRPr b="1" u="sng"/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7000" u="sng">
                <a:solidFill>
                  <a:srgbClr val="546056"/>
                </a:solidFill>
              </a:rPr>
              <a:t>Campus Traffic Monitoring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/>
          <a:lstStyle/>
          <a:p>
            <a:pPr lvl="0" defTabSz="566673">
              <a:defRPr i="0" sz="1800">
                <a:solidFill>
                  <a:srgbClr val="000000"/>
                </a:solidFill>
              </a:defRPr>
            </a:pPr>
            <a:r>
              <a:rPr i="1" sz="4000">
                <a:solidFill>
                  <a:srgbClr val="717D75"/>
                </a:solidFill>
              </a:rPr>
              <a:t>Udayin Biswas, Kapil Kumar and Mahdihusain</a:t>
            </a:r>
            <a:endParaRPr sz="4000"/>
          </a:p>
          <a:p>
            <a:pPr lvl="0" defTabSz="566673">
              <a:defRPr i="0" sz="1800">
                <a:solidFill>
                  <a:srgbClr val="000000"/>
                </a:solidFill>
              </a:defRPr>
            </a:pPr>
            <a:r>
              <a:rPr i="1" sz="4000">
                <a:solidFill>
                  <a:srgbClr val="717D75"/>
                </a:solidFill>
              </a:rPr>
              <a:t>Mentor: Mr.Anoop G Prabhu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2779497" y="3777523"/>
            <a:ext cx="7234755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4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546056"/>
                </a:solidFill>
              </a:rPr>
              <a:t>THANK YOU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OBJECTIVE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</p:spPr>
        <p:txBody>
          <a:bodyPr/>
          <a:lstStyle/>
          <a:p>
            <a:pPr lvl="0" marL="1274233" indent="-12742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To send warning to the people who violate the speed limit of 30 km/hr inside campus.</a:t>
            </a:r>
            <a:endParaRPr sz="4300">
              <a:solidFill>
                <a:srgbClr val="546056"/>
              </a:solidFill>
            </a:endParaRPr>
          </a:p>
          <a:p>
            <a:pPr lvl="0" marL="1274233" indent="-12742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Send SMS to the residents of IIT who violate the speed limit.</a:t>
            </a:r>
            <a:endParaRPr sz="4300">
              <a:solidFill>
                <a:srgbClr val="546056"/>
              </a:solidFill>
            </a:endParaRPr>
          </a:p>
          <a:p>
            <a:pPr lvl="0" marL="1274233" indent="-12742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Display the car’s license number on LED display board for non-residents of IIT who violate the speed limit.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BACKGROUND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</p:spPr>
        <p:txBody>
          <a:bodyPr/>
          <a:lstStyle/>
          <a:p>
            <a:pPr lvl="0" marL="1274233" indent="-12742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Creating general awareness about speed control and responsible driving.</a:t>
            </a:r>
            <a:endParaRPr sz="4300">
              <a:solidFill>
                <a:srgbClr val="546056"/>
              </a:solidFill>
            </a:endParaRPr>
          </a:p>
          <a:p>
            <a:pPr lvl="0" marL="1274233" indent="-12742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Safer roads for pedestrians and less probability for accidents inside IIT campus.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</p:spPr>
        <p:txBody>
          <a:bodyPr/>
          <a:lstStyle>
            <a:lvl1pPr algn="ctr" defTabSz="479044">
              <a:defRPr sz="5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700">
                <a:solidFill>
                  <a:srgbClr val="FFFFFF">
                    <a:alpha val="95000"/>
                  </a:srgbClr>
                </a:solidFill>
              </a:rPr>
              <a:t>METHODOLOGY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647698" y="2524662"/>
            <a:ext cx="11709403" cy="6477003"/>
          </a:xfrm>
          <a:prstGeom prst="rect">
            <a:avLst/>
          </a:prstGeom>
        </p:spPr>
        <p:txBody>
          <a:bodyPr/>
          <a:lstStyle/>
          <a:p>
            <a:pPr lvl="0" marL="1274233" indent="-12742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Camera records a video of the vehicle and sends it to LMS (Image Processing Unit).</a:t>
            </a:r>
            <a:endParaRPr sz="4300">
              <a:solidFill>
                <a:srgbClr val="546056"/>
              </a:solidFill>
            </a:endParaRPr>
          </a:p>
          <a:p>
            <a:pPr lvl="0" marL="1274233" indent="-12742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LMS detects the vehicle number and speed and adds it to database.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</p:spPr>
        <p:txBody>
          <a:bodyPr/>
          <a:lstStyle>
            <a:lvl1pPr algn="ctr" defTabSz="479044">
              <a:defRPr sz="5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700">
                <a:solidFill>
                  <a:srgbClr val="FFFFFF">
                    <a:alpha val="95000"/>
                  </a:srgbClr>
                </a:solidFill>
              </a:rPr>
              <a:t>METHODOLOGY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</p:spPr>
        <p:txBody>
          <a:bodyPr/>
          <a:lstStyle/>
          <a:p>
            <a:pPr lvl="0" marL="1185036" indent="-1185036" defTabSz="543305">
              <a:spcBef>
                <a:spcPts val="39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99">
                <a:solidFill>
                  <a:srgbClr val="546056"/>
                </a:solidFill>
              </a:rPr>
              <a:t>A script queries the database and finds out whether the violator is resident or non-resident of IIT.</a:t>
            </a:r>
            <a:endParaRPr sz="1674"/>
          </a:p>
          <a:p>
            <a:pPr lvl="0" marL="1185036" indent="-1185036" defTabSz="543305">
              <a:spcBef>
                <a:spcPts val="39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99">
                <a:solidFill>
                  <a:srgbClr val="546056"/>
                </a:solidFill>
              </a:rPr>
              <a:t>For residents, a SMS is sent to the vehicle owner’s phone number using Arduino GSM Shield.</a:t>
            </a:r>
            <a:endParaRPr sz="1674"/>
          </a:p>
          <a:p>
            <a:pPr lvl="0" marL="988814" indent="-988814" defTabSz="499840">
              <a:spcBef>
                <a:spcPts val="35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27">
                <a:solidFill>
                  <a:srgbClr val="546056"/>
                </a:solidFill>
              </a:rPr>
              <a:t>For non-residents, when that vehicle exits through any gate, the car number and speed of vehicle is displayed on LED board to warn the driver.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m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7586" y="723448"/>
            <a:ext cx="4672522" cy="8306704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7804536" y="4319648"/>
            <a:ext cx="391724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300" u="sng"/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4300" u="sng">
                <a:solidFill>
                  <a:srgbClr val="546056"/>
                </a:solidFill>
              </a:rPr>
              <a:t>SMS FORMAT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led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7636" y="1761022"/>
            <a:ext cx="11989528" cy="6744110"/>
          </a:xfrm>
          <a:prstGeom prst="rect">
            <a:avLst/>
          </a:prstGeom>
        </p:spPr>
      </p:pic>
      <p:sp>
        <p:nvSpPr>
          <p:cNvPr id="54" name="Shape 54"/>
          <p:cNvSpPr/>
          <p:nvPr/>
        </p:nvSpPr>
        <p:spPr>
          <a:xfrm>
            <a:off x="3548328" y="678746"/>
            <a:ext cx="6355883" cy="647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600" u="sng"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3600" u="sng">
                <a:solidFill>
                  <a:srgbClr val="546056"/>
                </a:solidFill>
              </a:rPr>
              <a:t>LED DISPLAY FORMAT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DELIVERABLES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</p:spPr>
        <p:txBody>
          <a:bodyPr/>
          <a:lstStyle/>
          <a:p>
            <a:pPr lvl="0" marL="1274233" indent="-12742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00" u="sng">
                <a:solidFill>
                  <a:srgbClr val="546056"/>
                </a:solidFill>
              </a:rPr>
              <a:t>Project Deliverables</a:t>
            </a:r>
            <a:r>
              <a:rPr sz="4300">
                <a:solidFill>
                  <a:srgbClr val="546056"/>
                </a:solidFill>
              </a:rPr>
              <a:t> : SMS sending to residential violators and functional LED board for non-residential violators.</a:t>
            </a:r>
            <a:endParaRPr sz="4300">
              <a:solidFill>
                <a:srgbClr val="546056"/>
              </a:solidFill>
            </a:endParaRPr>
          </a:p>
          <a:p>
            <a:pPr lvl="0" marL="1274233" indent="-12742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00" u="sng">
                <a:solidFill>
                  <a:srgbClr val="546056"/>
                </a:solidFill>
              </a:rPr>
              <a:t>Achieved Deliverables: </a:t>
            </a:r>
            <a:r>
              <a:rPr sz="4300">
                <a:solidFill>
                  <a:srgbClr val="546056"/>
                </a:solidFill>
              </a:rPr>
              <a:t>automated SMS sending achieved, Successful in displaying message on LED board. Once we get access to IIT campus database, we will automate the display.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Major Learning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</p:spPr>
        <p:txBody>
          <a:bodyPr/>
          <a:lstStyle/>
          <a:p>
            <a:pPr lvl="0" marL="1166365" indent="-1166365" defTabSz="560830">
              <a:spcBef>
                <a:spcPts val="4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100">
                <a:solidFill>
                  <a:srgbClr val="546056"/>
                </a:solidFill>
              </a:rPr>
              <a:t>Learnt and improved skills in Python, C++ and got exposure to softwares like Arduino IDE, Hyperterminal, Realterm in the process.</a:t>
            </a:r>
            <a:endParaRPr sz="4100"/>
          </a:p>
          <a:p>
            <a:pPr lvl="0" marL="1166365" indent="-1166365" defTabSz="560830">
              <a:spcBef>
                <a:spcPts val="4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100">
                <a:solidFill>
                  <a:srgbClr val="546056"/>
                </a:solidFill>
              </a:rPr>
              <a:t>Learnt about serial communication.</a:t>
            </a:r>
            <a:endParaRPr sz="4100"/>
          </a:p>
          <a:p>
            <a:pPr lvl="0" marL="1166365" indent="-1166365" defTabSz="560830">
              <a:spcBef>
                <a:spcPts val="4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100">
                <a:solidFill>
                  <a:srgbClr val="546056"/>
                </a:solidFill>
              </a:rPr>
              <a:t>Project gave emphasis on a smart campus.</a:t>
            </a:r>
            <a:endParaRPr sz="4100"/>
          </a:p>
          <a:p>
            <a:pPr lvl="0" marL="1166365" indent="-1166365" defTabSz="560830">
              <a:spcBef>
                <a:spcPts val="40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100">
                <a:solidFill>
                  <a:srgbClr val="546056"/>
                </a:solidFill>
              </a:rPr>
              <a:t>Success comes only after failing a lot of times but never giving up.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46056"/>
      </a:dk1>
      <a:lt1>
        <a:srgbClr val="600C52"/>
      </a:lt1>
      <a:dk2>
        <a:srgbClr val="A7A7A7"/>
      </a:dk2>
      <a:lt2>
        <a:srgbClr val="535353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0C52"/>
        </a:solidFill>
        <a:ln w="25400" cap="flat">
          <a:solidFill>
            <a:srgbClr val="648FC7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648FC7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0C52"/>
        </a:solidFill>
        <a:ln w="25400" cap="flat">
          <a:solidFill>
            <a:srgbClr val="648FC7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648FC7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